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1" r:id="rId6"/>
    <p:sldId id="265" r:id="rId7"/>
    <p:sldId id="260" r:id="rId8"/>
    <p:sldId id="262" r:id="rId9"/>
    <p:sldId id="266" r:id="rId10"/>
    <p:sldId id="282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AB27-8734-4308-8D28-08216B1FDFC9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7020-BEA0-405A-B74A-FA35B812B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поиска кратчайшего пути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Майсурадзе</a:t>
            </a:r>
            <a:r>
              <a:rPr lang="ru-RU" dirty="0" smtClean="0"/>
              <a:t> А.И.</a:t>
            </a:r>
            <a:endParaRPr lang="en-US" dirty="0" smtClean="0"/>
          </a:p>
          <a:p>
            <a:r>
              <a:rPr lang="ru-RU" dirty="0" smtClean="0"/>
              <a:t>Декабрь </a:t>
            </a:r>
            <a:r>
              <a:rPr lang="ru-RU" dirty="0" smtClean="0"/>
              <a:t>2010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останова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Ds </a:t>
            </a:r>
            <a:r>
              <a:rPr lang="ru-RU" dirty="0" smtClean="0"/>
              <a:t>и </a:t>
            </a:r>
            <a:r>
              <a:rPr lang="en-US" dirty="0" err="1" smtClean="0"/>
              <a:t>Dt</a:t>
            </a:r>
            <a:r>
              <a:rPr lang="ru-RU" dirty="0" smtClean="0"/>
              <a:t> – уже достигнутый минимум для выбираемых меток от соответствующего источника. Растут от нуля. Никакая </a:t>
            </a:r>
            <a:r>
              <a:rPr lang="en-US" dirty="0" smtClean="0"/>
              <a:t>unreached/labeled</a:t>
            </a:r>
            <a:r>
              <a:rPr lang="ru-RU" dirty="0" smtClean="0"/>
              <a:t> далее не получит менее этих значений. Никакая </a:t>
            </a:r>
            <a:r>
              <a:rPr lang="en-US" dirty="0" smtClean="0"/>
              <a:t>scanned </a:t>
            </a:r>
            <a:r>
              <a:rPr lang="ru-RU" dirty="0" smtClean="0"/>
              <a:t>уже не превышает их.</a:t>
            </a:r>
          </a:p>
          <a:p>
            <a:pPr>
              <a:buNone/>
            </a:pPr>
            <a:r>
              <a:rPr lang="ru-RU" dirty="0" smtClean="0"/>
              <a:t>Оценка длины кратчайшего пути через вершину </a:t>
            </a:r>
            <a:r>
              <a:rPr lang="en-US" dirty="0" smtClean="0"/>
              <a:t>v</a:t>
            </a:r>
            <a:r>
              <a:rPr lang="ru-RU" dirty="0" smtClean="0"/>
              <a:t>:</a:t>
            </a:r>
          </a:p>
          <a:p>
            <a:r>
              <a:rPr lang="en-US" sz="3100" dirty="0" err="1" smtClean="0"/>
              <a:t>Scanned_s </a:t>
            </a:r>
            <a:r>
              <a:rPr lang="ru-RU" sz="3100" dirty="0" err="1" smtClean="0"/>
              <a:t>И</a:t>
            </a:r>
            <a:r>
              <a:rPr lang="en-US" sz="3100" dirty="0" err="1" smtClean="0"/>
              <a:t> scanned_t</a:t>
            </a:r>
            <a:r>
              <a:rPr lang="ru-RU" sz="3100" dirty="0" err="1" smtClean="0"/>
              <a:t> =</a:t>
            </a:r>
            <a:r>
              <a:rPr lang="en-US" sz="3100" dirty="0" err="1" smtClean="0"/>
              <a:t>&gt; </a:t>
            </a:r>
            <a:r>
              <a:rPr lang="ru-RU" sz="3100" dirty="0" smtClean="0"/>
              <a:t>Окончательно </a:t>
            </a:r>
            <a:r>
              <a:rPr lang="en-US" sz="3100" dirty="0" smtClean="0"/>
              <a:t>d</a:t>
            </a:r>
            <a:r>
              <a:rPr lang="ru-RU" sz="3100" dirty="0" smtClean="0"/>
              <a:t>(</a:t>
            </a:r>
            <a:r>
              <a:rPr lang="en-US" sz="3100" dirty="0" err="1" smtClean="0"/>
              <a:t>s,v</a:t>
            </a:r>
            <a:r>
              <a:rPr lang="en-US" sz="3100" dirty="0" smtClean="0"/>
              <a:t>)+d(</a:t>
            </a:r>
            <a:r>
              <a:rPr lang="en-US" sz="3100" dirty="0" err="1" smtClean="0"/>
              <a:t>t,v</a:t>
            </a:r>
            <a:r>
              <a:rPr lang="en-US" sz="3100" dirty="0" smtClean="0"/>
              <a:t>)</a:t>
            </a:r>
            <a:r>
              <a:rPr lang="ru-RU" sz="3100" dirty="0" smtClean="0"/>
              <a:t> (</a:t>
            </a:r>
            <a:r>
              <a:rPr lang="en-US" sz="3100" dirty="0" smtClean="0"/>
              <a:t>≤</a:t>
            </a:r>
            <a:r>
              <a:rPr lang="ru-RU" sz="3100" dirty="0" smtClean="0"/>
              <a:t> </a:t>
            </a:r>
            <a:r>
              <a:rPr lang="en-US" sz="3100" dirty="0" err="1" smtClean="0"/>
              <a:t>Ds+Dt</a:t>
            </a:r>
            <a:r>
              <a:rPr lang="ru-RU" sz="3100" dirty="0" smtClean="0"/>
              <a:t>).</a:t>
            </a:r>
            <a:endParaRPr lang="en-US" sz="3100" dirty="0" err="1" smtClean="0"/>
          </a:p>
          <a:p>
            <a:r>
              <a:rPr lang="ru-RU" sz="3100" dirty="0" err="1" smtClean="0"/>
              <a:t>Не</a:t>
            </a:r>
            <a:r>
              <a:rPr lang="en-US" sz="3100" dirty="0" err="1" smtClean="0"/>
              <a:t> scanned_s </a:t>
            </a:r>
            <a:r>
              <a:rPr lang="ru-RU" sz="3100" dirty="0" err="1" smtClean="0"/>
              <a:t>И</a:t>
            </a:r>
            <a:r>
              <a:rPr lang="en-US" sz="3100" dirty="0" err="1" smtClean="0"/>
              <a:t> </a:t>
            </a:r>
            <a:r>
              <a:rPr lang="ru-RU" sz="3100" dirty="0" err="1" smtClean="0"/>
              <a:t>не</a:t>
            </a:r>
            <a:r>
              <a:rPr lang="en-US" sz="3100" dirty="0" err="1" smtClean="0"/>
              <a:t> scanned_t </a:t>
            </a:r>
            <a:r>
              <a:rPr lang="ru-RU" sz="3100" dirty="0" err="1" smtClean="0"/>
              <a:t>=</a:t>
            </a:r>
            <a:r>
              <a:rPr lang="en-US" sz="3100" dirty="0" smtClean="0"/>
              <a:t>&gt; </a:t>
            </a:r>
            <a:r>
              <a:rPr lang="ru-RU" sz="3100" dirty="0" smtClean="0"/>
              <a:t>Достижимо </a:t>
            </a:r>
            <a:r>
              <a:rPr lang="en-US" sz="3100" dirty="0" err="1" smtClean="0"/>
              <a:t>≥</a:t>
            </a:r>
            <a:r>
              <a:rPr lang="ru-RU" sz="3100" dirty="0" err="1" smtClean="0"/>
              <a:t> </a:t>
            </a:r>
            <a:r>
              <a:rPr lang="en-US" sz="3100" dirty="0" err="1" smtClean="0"/>
              <a:t>Ds+Dt.</a:t>
            </a:r>
          </a:p>
          <a:p>
            <a:pPr>
              <a:defRPr/>
            </a:pPr>
            <a:r>
              <a:rPr lang="ru-RU" sz="3100" dirty="0" err="1" smtClean="0"/>
              <a:t>Только </a:t>
            </a:r>
            <a:r>
              <a:rPr lang="en-US" sz="3100" dirty="0" err="1" smtClean="0"/>
              <a:t>scanned_s </a:t>
            </a:r>
            <a:r>
              <a:rPr lang="ru-RU" sz="3100" dirty="0" err="1" smtClean="0"/>
              <a:t>=</a:t>
            </a:r>
            <a:r>
              <a:rPr lang="en-US" sz="3100" dirty="0" err="1" smtClean="0"/>
              <a:t>&gt; </a:t>
            </a:r>
            <a:r>
              <a:rPr lang="ru-RU" sz="3100" dirty="0" err="1" smtClean="0"/>
              <a:t>Достижимо </a:t>
            </a:r>
            <a:r>
              <a:rPr lang="en-US" sz="3100" dirty="0" smtClean="0"/>
              <a:t>≥</a:t>
            </a:r>
            <a:r>
              <a:rPr lang="ru-RU" sz="3100" dirty="0" smtClean="0"/>
              <a:t> </a:t>
            </a:r>
            <a:r>
              <a:rPr lang="en-US" sz="3100" dirty="0" smtClean="0"/>
              <a:t>d(</a:t>
            </a:r>
            <a:r>
              <a:rPr lang="en-US" sz="3100" dirty="0" err="1" smtClean="0"/>
              <a:t>s,v</a:t>
            </a:r>
            <a:r>
              <a:rPr lang="en-US" sz="3100" dirty="0" smtClean="0"/>
              <a:t>)+Dt.</a:t>
            </a:r>
          </a:p>
          <a:p>
            <a:pPr>
              <a:defRPr/>
            </a:pPr>
            <a:r>
              <a:rPr lang="ru-RU" sz="3100" dirty="0" err="1" smtClean="0"/>
              <a:t>Только </a:t>
            </a:r>
            <a:r>
              <a:rPr lang="en-US" sz="3100" dirty="0" err="1" smtClean="0"/>
              <a:t>scanned_t </a:t>
            </a:r>
            <a:r>
              <a:rPr lang="ru-RU" sz="3100" dirty="0" err="1" smtClean="0"/>
              <a:t>=</a:t>
            </a:r>
            <a:r>
              <a:rPr lang="en-US" sz="3100" dirty="0" err="1" smtClean="0"/>
              <a:t>&gt; </a:t>
            </a:r>
            <a:r>
              <a:rPr lang="ru-RU" sz="3100" dirty="0" err="1" smtClean="0"/>
              <a:t>Достижимо </a:t>
            </a:r>
            <a:r>
              <a:rPr lang="en-US" sz="3100" dirty="0" smtClean="0"/>
              <a:t>≥</a:t>
            </a:r>
            <a:r>
              <a:rPr lang="ru-RU" sz="3100" dirty="0" smtClean="0"/>
              <a:t> </a:t>
            </a:r>
            <a:r>
              <a:rPr lang="en-US" sz="3100" dirty="0" err="1" smtClean="0"/>
              <a:t>Ds+d</a:t>
            </a:r>
            <a:r>
              <a:rPr lang="en-US" sz="3100" dirty="0" smtClean="0"/>
              <a:t>(</a:t>
            </a:r>
            <a:r>
              <a:rPr lang="en-US" sz="3100" dirty="0" err="1" smtClean="0"/>
              <a:t>t,v</a:t>
            </a:r>
            <a:r>
              <a:rPr lang="en-US" sz="3100" dirty="0" smtClean="0"/>
              <a:t>).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M – </a:t>
            </a:r>
            <a:r>
              <a:rPr lang="ru-RU" dirty="0" smtClean="0"/>
              <a:t>длина уже известного кратчайшего пути. Сначала </a:t>
            </a:r>
            <a:r>
              <a:rPr lang="en-US" dirty="0" smtClean="0"/>
              <a:t>M</a:t>
            </a:r>
            <a:r>
              <a:rPr lang="ru-RU" dirty="0" smtClean="0"/>
              <a:t>=+∞.</a:t>
            </a:r>
          </a:p>
          <a:p>
            <a:pPr>
              <a:buNone/>
            </a:pPr>
            <a:r>
              <a:rPr lang="ru-RU" dirty="0" smtClean="0"/>
              <a:t>Условие отсечения вершины: через неё невозможен путь </a:t>
            </a:r>
            <a:r>
              <a:rPr lang="en-US" dirty="0" smtClean="0"/>
              <a:t>&lt; M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Условие останова: все необработанные вершины отсечены.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Когда появляется первая </a:t>
            </a:r>
            <a:r>
              <a:rPr lang="en-US" dirty="0" err="1" smtClean="0">
                <a:solidFill>
                  <a:schemeClr val="dk1"/>
                </a:solidFill>
              </a:rPr>
              <a:t>scanned_s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И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scanned_t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smtClean="0"/>
              <a:t>вершина, это ещё не останов.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Двунаправленный алгоритм </a:t>
            </a:r>
            <a:r>
              <a:rPr lang="ru-RU" dirty="0" err="1" smtClean="0"/>
              <a:t>Дейкстры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93296"/>
            <a:ext cx="694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Двунаправленный 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 просмотрел четверть вершин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8784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Сокращение перебора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Метод сканирования – это просмотр графа (отмеченными могут оказаться только вершины, инцидентные обрабатываемой)</a:t>
            </a:r>
          </a:p>
          <a:p>
            <a:pPr>
              <a:buNone/>
            </a:pPr>
            <a:r>
              <a:rPr lang="ru-RU" dirty="0" smtClean="0"/>
              <a:t>Стандартная идея: перебор можно сократить, если уверены, что в отбрасываемом подмножестве вариантов нет искомого.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Надо предложить «критерии отсечения».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Популярные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Highway/contraction hierarchies (CH): </a:t>
            </a:r>
            <a:r>
              <a:rPr lang="ru-RU" dirty="0" smtClean="0"/>
              <a:t>кратчайший путь сначала выходит на всё более крупные магистрали, а в конце сходит на всё более мелкие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Reach </a:t>
            </a:r>
            <a:r>
              <a:rPr lang="en-US" dirty="0"/>
              <a:t>pruning (RE): </a:t>
            </a:r>
            <a:r>
              <a:rPr lang="ru-RU" dirty="0" smtClean="0"/>
              <a:t>малозначительные перекрестки вдали от начала/конца пути можно игнорировать.</a:t>
            </a:r>
            <a:endParaRPr lang="en-US" dirty="0"/>
          </a:p>
          <a:p>
            <a:r>
              <a:rPr lang="en-US" dirty="0" smtClean="0"/>
              <a:t>Transit </a:t>
            </a:r>
            <a:r>
              <a:rPr lang="en-US" dirty="0"/>
              <a:t>nodes (TN): </a:t>
            </a:r>
            <a:r>
              <a:rPr lang="ru-RU" dirty="0" smtClean="0"/>
              <a:t>Все дальние кратчайшие пути в/из некоторого региона обязательно проходят через небольшое подмножество вершин.</a:t>
            </a:r>
            <a:endParaRPr lang="en-US" dirty="0"/>
          </a:p>
          <a:p>
            <a:pPr>
              <a:buNone/>
            </a:pPr>
            <a:r>
              <a:rPr lang="ru-RU" dirty="0" smtClean="0"/>
              <a:t>Доказано, что все эти алгоритмы дают точное решение.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Contraction Hierarchies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161" y="2765440"/>
            <a:ext cx="6353175" cy="231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268760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Geisberget</a:t>
            </a:r>
            <a:r>
              <a:rPr lang="en-US" dirty="0"/>
              <a:t> et al. 08] </a:t>
            </a:r>
            <a:r>
              <a:rPr lang="ru-RU" dirty="0" smtClean="0"/>
              <a:t>Проводим предварительную обработку, которая упорядочивает вершины и добавляет кратчайшие пути</a:t>
            </a:r>
            <a:r>
              <a:rPr lang="en-US" dirty="0" smtClean="0"/>
              <a:t>. </a:t>
            </a:r>
            <a:r>
              <a:rPr lang="ru-RU" dirty="0" smtClean="0"/>
              <a:t>Быстро и просто</a:t>
            </a:r>
            <a:r>
              <a:rPr lang="en-US" dirty="0" smtClean="0"/>
              <a:t>!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некоторому (эвристическому) критерию выбираем вершину, которую можно исключить из графа. Добавляем пропавшие кратчайшие пути.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08518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Некоторые дополнительные кратчайшие пути можно не сохранять </a:t>
            </a:r>
            <a:r>
              <a:rPr lang="en-US" dirty="0" smtClean="0"/>
              <a:t>(</a:t>
            </a:r>
            <a:r>
              <a:rPr lang="ru-RU" dirty="0" smtClean="0"/>
              <a:t>если и так существуют альтернативные кратчайшие пути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Hierarchies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(1) </a:t>
            </a:r>
            <a:r>
              <a:rPr lang="ru-RU" dirty="0" smtClean="0"/>
              <a:t>Эвристически упорядочиваем вершины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(2) </a:t>
            </a:r>
            <a:r>
              <a:rPr lang="ru-RU" dirty="0" smtClean="0"/>
              <a:t>Дуги направляем от младших к старшим вершинам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(3) </a:t>
            </a:r>
            <a:r>
              <a:rPr lang="ru-RU" dirty="0" smtClean="0"/>
              <a:t>Пополняем граф дугами для сохранения кратчайших путей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графов дорог предложены эвристические способы упорядочивания, которые работают быстро и добавляют относительно мало новых дуг.</a:t>
            </a:r>
            <a:endParaRPr lang="en-US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Идея</a:t>
            </a:r>
            <a:r>
              <a:rPr lang="en-US" dirty="0" smtClean="0"/>
              <a:t>: </a:t>
            </a:r>
            <a:r>
              <a:rPr lang="ru-RU" dirty="0" smtClean="0"/>
              <a:t>Старшие</a:t>
            </a:r>
            <a:r>
              <a:rPr lang="en-US" dirty="0" smtClean="0"/>
              <a:t> </a:t>
            </a:r>
            <a:r>
              <a:rPr lang="ru-RU" dirty="0" smtClean="0"/>
              <a:t>вершины важнее</a:t>
            </a:r>
            <a:r>
              <a:rPr lang="en-US" dirty="0" smtClean="0"/>
              <a:t> (“</a:t>
            </a:r>
            <a:r>
              <a:rPr lang="ru-RU" dirty="0" smtClean="0"/>
              <a:t>глобальнее</a:t>
            </a:r>
            <a:r>
              <a:rPr lang="en-US" dirty="0" smtClean="0"/>
              <a:t>”).</a:t>
            </a:r>
            <a:endParaRPr lang="ru-RU" dirty="0"/>
          </a:p>
          <a:p>
            <a:pPr>
              <a:buNone/>
            </a:pPr>
            <a:r>
              <a:rPr lang="ru-RU" dirty="0" smtClean="0"/>
              <a:t>Запрос выполняется двунаправленным </a:t>
            </a:r>
            <a:r>
              <a:rPr lang="ru-RU" dirty="0" err="1" smtClean="0"/>
              <a:t>Дейкстрой</a:t>
            </a:r>
            <a:r>
              <a:rPr lang="en-US" dirty="0" smtClean="0"/>
              <a:t>, </a:t>
            </a:r>
            <a:r>
              <a:rPr lang="ru-RU" dirty="0" smtClean="0"/>
              <a:t>каждый поиск развивается только от младших к старшим вершинам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Hierarchies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Пусть</a:t>
            </a:r>
            <a:r>
              <a:rPr lang="en-US" dirty="0" smtClean="0"/>
              <a:t> </a:t>
            </a:r>
            <a:r>
              <a:rPr lang="en-US" dirty="0"/>
              <a:t>(V,E∪E+) </a:t>
            </a:r>
            <a:r>
              <a:rPr lang="ru-RU" dirty="0" smtClean="0"/>
              <a:t>– граф с дополнительными дугами.</a:t>
            </a:r>
            <a:r>
              <a:rPr lang="en-US" dirty="0" smtClean="0"/>
              <a:t> </a:t>
            </a:r>
            <a:r>
              <a:rPr lang="ru-RU" dirty="0" smtClean="0"/>
              <a:t>Вершины упорядочены</a:t>
            </a:r>
            <a:r>
              <a:rPr lang="en-US" dirty="0" smtClean="0"/>
              <a:t>. </a:t>
            </a:r>
            <a:r>
              <a:rPr lang="ru-RU" dirty="0" smtClean="0"/>
              <a:t>Пусть</a:t>
            </a:r>
            <a:r>
              <a:rPr lang="en-US" dirty="0" smtClean="0"/>
              <a:t> </a:t>
            </a:r>
            <a:r>
              <a:rPr lang="en-US" dirty="0" err="1"/>
              <a:t>Gf</a:t>
            </a:r>
            <a:r>
              <a:rPr lang="en-US" dirty="0"/>
              <a:t> </a:t>
            </a:r>
            <a:r>
              <a:rPr lang="ru-RU" dirty="0" smtClean="0"/>
              <a:t>– орграф с дугами </a:t>
            </a:r>
            <a:r>
              <a:rPr lang="pl-PL" dirty="0" smtClean="0"/>
              <a:t>(v,w): </a:t>
            </a:r>
            <a:r>
              <a:rPr lang="pl-PL" dirty="0"/>
              <a:t>(v,w</a:t>
            </a:r>
            <a:r>
              <a:rPr lang="pl-PL" dirty="0" smtClean="0"/>
              <a:t>)∈E∪E</a:t>
            </a:r>
            <a:r>
              <a:rPr lang="pl-PL" dirty="0"/>
              <a:t>+, </a:t>
            </a:r>
            <a:r>
              <a:rPr lang="pl-PL" dirty="0" smtClean="0"/>
              <a:t>v&lt;w</a:t>
            </a:r>
            <a:r>
              <a:rPr lang="ru-RU" dirty="0" smtClean="0"/>
              <a:t>, а</a:t>
            </a:r>
            <a:r>
              <a:rPr lang="en-US" dirty="0" smtClean="0"/>
              <a:t> </a:t>
            </a:r>
            <a:r>
              <a:rPr lang="en-US" dirty="0" err="1"/>
              <a:t>Gr</a:t>
            </a:r>
            <a:r>
              <a:rPr lang="en-US" dirty="0"/>
              <a:t> – </a:t>
            </a:r>
            <a:r>
              <a:rPr lang="ru-RU" dirty="0" smtClean="0"/>
              <a:t>орграф с дугами </a:t>
            </a:r>
            <a:r>
              <a:rPr lang="pl-PL" dirty="0" smtClean="0"/>
              <a:t>(w</a:t>
            </a:r>
            <a:r>
              <a:rPr lang="pl-PL" dirty="0"/>
              <a:t>, v</a:t>
            </a:r>
            <a:r>
              <a:rPr lang="pl-PL" dirty="0" smtClean="0"/>
              <a:t>): </a:t>
            </a:r>
            <a:r>
              <a:rPr lang="pl-PL" dirty="0"/>
              <a:t>(v,w</a:t>
            </a:r>
            <a:r>
              <a:rPr lang="pl-PL" dirty="0" smtClean="0"/>
              <a:t>)∈E∪E</a:t>
            </a:r>
            <a:r>
              <a:rPr lang="pl-PL" dirty="0"/>
              <a:t>+, </a:t>
            </a:r>
            <a:r>
              <a:rPr lang="pl-PL" dirty="0" smtClean="0"/>
              <a:t>v&gt;w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ru-RU" dirty="0" smtClean="0"/>
              <a:t>По заданным</a:t>
            </a:r>
            <a:r>
              <a:rPr lang="en-US" dirty="0" smtClean="0"/>
              <a:t> s </a:t>
            </a:r>
            <a:r>
              <a:rPr lang="ru-RU" dirty="0" smtClean="0"/>
              <a:t>и </a:t>
            </a:r>
            <a:r>
              <a:rPr lang="en-US" dirty="0" smtClean="0"/>
              <a:t>t </a:t>
            </a:r>
            <a:r>
              <a:rPr lang="ru-RU" dirty="0" smtClean="0"/>
              <a:t>запускаем модифицированный двунаправленный алгоритм Д</a:t>
            </a:r>
            <a:r>
              <a:rPr lang="en-US" dirty="0" smtClean="0"/>
              <a:t>,</a:t>
            </a:r>
            <a:r>
              <a:rPr lang="ru-RU" dirty="0" smtClean="0"/>
              <a:t> причем поиск вперёд идет в графе</a:t>
            </a:r>
            <a:r>
              <a:rPr lang="en-US" dirty="0" smtClean="0"/>
              <a:t> </a:t>
            </a:r>
            <a:r>
              <a:rPr lang="en-US" dirty="0" err="1" smtClean="0"/>
              <a:t>Gf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 поиск назад - в</a:t>
            </a:r>
            <a:r>
              <a:rPr lang="en-US" dirty="0" smtClean="0"/>
              <a:t> </a:t>
            </a:r>
            <a:r>
              <a:rPr lang="en-US" dirty="0"/>
              <a:t>Gr. </a:t>
            </a:r>
            <a:r>
              <a:rPr lang="en-US" dirty="0" smtClean="0"/>
              <a:t>(</a:t>
            </a:r>
            <a:r>
              <a:rPr lang="ru-RU" dirty="0" smtClean="0"/>
              <a:t>Оба поиска развиваются от младших к старшим</a:t>
            </a:r>
            <a:r>
              <a:rPr lang="en-US" dirty="0" smtClean="0"/>
              <a:t>.)</a:t>
            </a:r>
            <a:endParaRPr lang="en-US" dirty="0"/>
          </a:p>
          <a:p>
            <a:pPr>
              <a:buNone/>
            </a:pPr>
            <a:r>
              <a:rPr lang="ru-RU" dirty="0" smtClean="0"/>
              <a:t>При останове </a:t>
            </a:r>
            <a:r>
              <a:rPr lang="en-US" dirty="0" smtClean="0"/>
              <a:t>dist(s</a:t>
            </a:r>
            <a:r>
              <a:rPr lang="en-US" dirty="0"/>
              <a:t>, t) = </a:t>
            </a:r>
            <a:r>
              <a:rPr lang="en-US" dirty="0" err="1"/>
              <a:t>min</a:t>
            </a:r>
            <a:r>
              <a:rPr lang="en-US" baseline="-25000" dirty="0" err="1"/>
              <a:t>v</a:t>
            </a:r>
            <a:r>
              <a:rPr lang="en-US" dirty="0"/>
              <a:t>(d(s, v)+d(v, t)).</a:t>
            </a:r>
          </a:p>
          <a:p>
            <a:pPr>
              <a:buNone/>
            </a:pPr>
            <a:r>
              <a:rPr lang="ru-RU" dirty="0" smtClean="0"/>
              <a:t>Эксперименты показывают, что для графов дорог даже в худшем случае просматриваются очень маленькие подграфы.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</a:t>
            </a:r>
            <a:r>
              <a:rPr lang="en-US" dirty="0" smtClean="0"/>
              <a:t>pruning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 </a:t>
            </a:r>
            <a:r>
              <a:rPr lang="en-US" dirty="0" smtClean="0"/>
              <a:t>pruning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Gutman</a:t>
            </a:r>
            <a:r>
              <a:rPr lang="en-US" dirty="0" smtClean="0"/>
              <a:t> 04]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Рассмотрим вершину </a:t>
            </a:r>
            <a:r>
              <a:rPr lang="en-US" dirty="0" smtClean="0"/>
              <a:t>v</a:t>
            </a:r>
            <a:r>
              <a:rPr lang="ru-RU" dirty="0" smtClean="0"/>
              <a:t>, которая делит путь </a:t>
            </a:r>
            <a:r>
              <a:rPr lang="en-US" dirty="0" smtClean="0"/>
              <a:t>P </a:t>
            </a:r>
            <a:r>
              <a:rPr lang="ru-RU" dirty="0" smtClean="0"/>
              <a:t>на части</a:t>
            </a:r>
            <a:r>
              <a:rPr lang="en-US" dirty="0" smtClean="0"/>
              <a:t> </a:t>
            </a:r>
            <a:r>
              <a:rPr lang="en-US" dirty="0"/>
              <a:t>P1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P2.</a:t>
            </a:r>
          </a:p>
          <a:p>
            <a:pPr>
              <a:buNone/>
            </a:pPr>
            <a:r>
              <a:rPr lang="en-US" dirty="0" smtClean="0"/>
              <a:t>r</a:t>
            </a:r>
            <a:r>
              <a:rPr lang="ru-RU" dirty="0" smtClean="0"/>
              <a:t>(</a:t>
            </a:r>
            <a:r>
              <a:rPr lang="en-US" dirty="0" smtClean="0"/>
              <a:t>P</a:t>
            </a:r>
            <a:r>
              <a:rPr lang="ru-RU" dirty="0" smtClean="0"/>
              <a:t>,</a:t>
            </a:r>
            <a:r>
              <a:rPr lang="en-US" dirty="0" smtClean="0"/>
              <a:t>v</a:t>
            </a:r>
            <a:r>
              <a:rPr lang="en-US" dirty="0"/>
              <a:t>) </a:t>
            </a:r>
            <a:r>
              <a:rPr lang="ru-RU" dirty="0" smtClean="0"/>
              <a:t>:</a:t>
            </a:r>
            <a:r>
              <a:rPr lang="en-US" dirty="0" smtClean="0"/>
              <a:t>= </a:t>
            </a:r>
            <a:r>
              <a:rPr lang="en-US" dirty="0"/>
              <a:t>min(ℓ(P1), ℓ(P2</a:t>
            </a:r>
            <a:r>
              <a:rPr lang="en-US" dirty="0" smtClean="0"/>
              <a:t>))</a:t>
            </a:r>
            <a:r>
              <a:rPr lang="ru-RU" dirty="0" smtClean="0"/>
              <a:t> – расстояние до ближайшего конца для данного пути</a:t>
            </a:r>
            <a:r>
              <a:rPr lang="en-US" dirty="0" smtClean="0"/>
              <a:t> P</a:t>
            </a:r>
            <a:r>
              <a:rPr lang="ru-RU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r(v</a:t>
            </a:r>
            <a:r>
              <a:rPr lang="en-US" dirty="0"/>
              <a:t>) </a:t>
            </a:r>
            <a:r>
              <a:rPr lang="ru-RU" dirty="0" smtClean="0"/>
              <a:t>:</a:t>
            </a:r>
            <a:r>
              <a:rPr lang="en-US" dirty="0" smtClean="0"/>
              <a:t>= max(r</a:t>
            </a:r>
            <a:r>
              <a:rPr lang="ru-RU" dirty="0" smtClean="0"/>
              <a:t>(</a:t>
            </a:r>
            <a:r>
              <a:rPr lang="en-US" dirty="0" smtClean="0"/>
              <a:t>P</a:t>
            </a:r>
            <a:r>
              <a:rPr lang="ru-RU" dirty="0" smtClean="0"/>
              <a:t>,</a:t>
            </a:r>
            <a:r>
              <a:rPr lang="en-US" dirty="0" smtClean="0"/>
              <a:t>v</a:t>
            </a:r>
            <a:r>
              <a:rPr lang="en-US" dirty="0"/>
              <a:t>)) </a:t>
            </a:r>
            <a:r>
              <a:rPr lang="ru-RU" dirty="0" smtClean="0"/>
              <a:t>– максимум по всем </a:t>
            </a:r>
            <a:r>
              <a:rPr lang="ru-RU" b="1" dirty="0" smtClean="0"/>
              <a:t>кратчайшим</a:t>
            </a:r>
            <a:r>
              <a:rPr lang="ru-RU" dirty="0" smtClean="0"/>
              <a:t> путям </a:t>
            </a:r>
            <a:r>
              <a:rPr lang="en-US" dirty="0" smtClean="0"/>
              <a:t>P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проходящим через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Reach – </a:t>
            </a:r>
            <a:r>
              <a:rPr lang="ru-RU" dirty="0" smtClean="0"/>
              <a:t>«радиус действия», «охват». Если </a:t>
            </a:r>
            <a:r>
              <a:rPr lang="en-US" dirty="0" smtClean="0"/>
              <a:t>s </a:t>
            </a:r>
            <a:r>
              <a:rPr lang="ru-RU" dirty="0" smtClean="0"/>
              <a:t>и </a:t>
            </a:r>
            <a:r>
              <a:rPr lang="en-US" dirty="0" smtClean="0"/>
              <a:t>t </a:t>
            </a:r>
            <a:r>
              <a:rPr lang="ru-RU" dirty="0" smtClean="0"/>
              <a:t>находятся от </a:t>
            </a:r>
            <a:r>
              <a:rPr lang="en-US" dirty="0" smtClean="0"/>
              <a:t>w </a:t>
            </a:r>
            <a:r>
              <a:rPr lang="ru-RU" dirty="0" smtClean="0"/>
              <a:t>далее </a:t>
            </a:r>
            <a:r>
              <a:rPr lang="en-US" dirty="0" smtClean="0"/>
              <a:t>r(w)</a:t>
            </a:r>
            <a:r>
              <a:rPr lang="ru-RU" dirty="0" smtClean="0"/>
              <a:t>, то кратчайший путь точно не проходит через </a:t>
            </a:r>
            <a:r>
              <a:rPr lang="en-US" dirty="0" smtClean="0"/>
              <a:t>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</a:t>
            </a:r>
            <a:r>
              <a:rPr lang="en-US" dirty="0" smtClean="0"/>
              <a:t>pruning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Сокращение перебора в алгоритме </a:t>
            </a:r>
            <a:r>
              <a:rPr lang="ru-RU" sz="2400" dirty="0" err="1" smtClean="0"/>
              <a:t>Дейкстры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если</a:t>
            </a:r>
            <a:r>
              <a:rPr lang="pl-PL" sz="2400" dirty="0" smtClean="0"/>
              <a:t> </a:t>
            </a:r>
            <a:r>
              <a:rPr lang="pl-PL" sz="2400" dirty="0"/>
              <a:t>r(w) &lt; min(d(v)+ℓ(v,w),LB(w, t</a:t>
            </a:r>
            <a:r>
              <a:rPr lang="pl-PL" sz="2400" dirty="0" smtClean="0"/>
              <a:t>))</a:t>
            </a:r>
            <a:r>
              <a:rPr lang="ru-RU" sz="2400" dirty="0" smtClean="0"/>
              <a:t>, то отсечь вершину</a:t>
            </a:r>
            <a:r>
              <a:rPr lang="pl-PL" sz="2400" dirty="0" smtClean="0"/>
              <a:t> </a:t>
            </a:r>
            <a:r>
              <a:rPr lang="pl-PL" sz="2400" dirty="0"/>
              <a:t>w</a:t>
            </a:r>
            <a:r>
              <a:rPr lang="pl-PL" sz="24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Оценку снизу </a:t>
            </a:r>
            <a:r>
              <a:rPr lang="pl-PL" sz="2400" dirty="0" smtClean="0"/>
              <a:t>LB(w, t)</a:t>
            </a:r>
            <a:r>
              <a:rPr lang="ru-RU" sz="2400" dirty="0" smtClean="0"/>
              <a:t>, например, «даром» имеем при использовании двунаправленного алгоритма </a:t>
            </a:r>
            <a:r>
              <a:rPr lang="ru-RU" sz="2400" dirty="0" err="1" smtClean="0"/>
              <a:t>Дейкстры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353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18856"/>
            <a:ext cx="7353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4620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Задан неориентированный или ориентированный граф</a:t>
            </a:r>
            <a:r>
              <a:rPr lang="en-US" dirty="0" smtClean="0"/>
              <a:t> G=(V,E)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Заданы</a:t>
            </a:r>
            <a:r>
              <a:rPr lang="en-US" dirty="0" smtClean="0"/>
              <a:t> </a:t>
            </a:r>
            <a:r>
              <a:rPr lang="ru-RU" dirty="0" smtClean="0"/>
              <a:t>длины рёбер </a:t>
            </a:r>
            <a:r>
              <a:rPr lang="pl-PL" dirty="0" smtClean="0"/>
              <a:t>ℓ(v,w)≥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 Если ребра нет, то можно считать </a:t>
            </a:r>
            <a:r>
              <a:rPr lang="pl-PL" dirty="0" smtClean="0"/>
              <a:t>ℓ(v,w)</a:t>
            </a:r>
            <a:r>
              <a:rPr lang="ru-RU" dirty="0" smtClean="0"/>
              <a:t>=+∞.</a:t>
            </a:r>
          </a:p>
          <a:p>
            <a:r>
              <a:rPr lang="ru-RU" dirty="0" smtClean="0"/>
              <a:t>Длины рёбер не удовлетворяют неравенству треугольника (не метрика).</a:t>
            </a:r>
          </a:p>
          <a:p>
            <a:r>
              <a:rPr lang="ru-RU" dirty="0" smtClean="0"/>
              <a:t>Длина пути </a:t>
            </a:r>
            <a:r>
              <a:rPr lang="pl-PL" dirty="0" smtClean="0"/>
              <a:t>ℓ(</a:t>
            </a:r>
            <a:r>
              <a:rPr lang="en-US" dirty="0" smtClean="0"/>
              <a:t>P</a:t>
            </a:r>
            <a:r>
              <a:rPr lang="pl-PL" dirty="0" smtClean="0"/>
              <a:t>) </a:t>
            </a:r>
            <a:r>
              <a:rPr lang="ru-RU" dirty="0" smtClean="0"/>
              <a:t>равна сумме длин ребёр.</a:t>
            </a:r>
          </a:p>
          <a:p>
            <a:r>
              <a:rPr lang="ru-RU" dirty="0" smtClean="0"/>
              <a:t>Требуется найти кратчайший путь между заданными вершинами </a:t>
            </a:r>
            <a:r>
              <a:rPr lang="en-US" dirty="0" smtClean="0"/>
              <a:t>s </a:t>
            </a:r>
            <a:r>
              <a:rPr lang="ru-RU" dirty="0" smtClean="0"/>
              <a:t>и </a:t>
            </a:r>
            <a:r>
              <a:rPr lang="en-US" dirty="0" smtClean="0"/>
              <a:t>t.</a:t>
            </a:r>
          </a:p>
          <a:p>
            <a:r>
              <a:rPr lang="ru-RU" dirty="0" smtClean="0"/>
              <a:t>Длины </a:t>
            </a:r>
            <a:r>
              <a:rPr lang="en-US" dirty="0" smtClean="0"/>
              <a:t>dist(s, t) </a:t>
            </a:r>
            <a:r>
              <a:rPr lang="ru-RU" dirty="0" smtClean="0"/>
              <a:t>кратчайших путей – метрика.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Доработка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6561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этом графе большие </a:t>
            </a:r>
            <a:r>
              <a:rPr lang="en-US" dirty="0" smtClean="0"/>
              <a:t>Reach, </a:t>
            </a:r>
            <a:r>
              <a:rPr lang="ru-RU" dirty="0" smtClean="0"/>
              <a:t>трудно отсекать.</a:t>
            </a:r>
          </a:p>
          <a:p>
            <a:pPr>
              <a:buNone/>
            </a:pPr>
            <a:r>
              <a:rPr lang="ru-RU" dirty="0" smtClean="0"/>
              <a:t>Добавим вспомогательное «замыкание».</a:t>
            </a:r>
          </a:p>
          <a:p>
            <a:pPr>
              <a:buNone/>
            </a:pPr>
            <a:r>
              <a:rPr lang="ru-RU" dirty="0" smtClean="0"/>
              <a:t>Из двух путей одной длины предпочитаем пути из меньшего числа дуг. </a:t>
            </a:r>
            <a:r>
              <a:rPr lang="en-US" dirty="0" smtClean="0"/>
              <a:t>Reach</a:t>
            </a:r>
            <a:r>
              <a:rPr lang="ru-RU" dirty="0" smtClean="0"/>
              <a:t> снизился, легче отсекать.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223020"/>
            <a:ext cx="8748464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2" y="4293096"/>
            <a:ext cx="8919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81299"/>
            <a:ext cx="8964488" cy="15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Доработка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Процесс итерационно повторяем.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0848"/>
            <a:ext cx="9115472" cy="17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83568" y="407707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Небольшое число замыканий обычно позволяет существенно понизить значения </a:t>
            </a:r>
            <a:r>
              <a:rPr lang="en-US" sz="3200" dirty="0" smtClean="0"/>
              <a:t>Reach </a:t>
            </a:r>
            <a:r>
              <a:rPr lang="ru-RU" sz="3200" dirty="0" smtClean="0"/>
              <a:t>для многих вершин.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Используем двунаправленный алгоритм </a:t>
            </a:r>
            <a:r>
              <a:rPr lang="ru-RU" sz="3200" dirty="0" err="1" smtClean="0"/>
              <a:t>Дейкстры</a:t>
            </a:r>
            <a:r>
              <a:rPr lang="ru-RU" sz="3200" dirty="0" smtClean="0"/>
              <a:t> с отсечениями по </a:t>
            </a:r>
            <a:r>
              <a:rPr lang="en-US" sz="3200" dirty="0" smtClean="0"/>
              <a:t>Reach.</a:t>
            </a:r>
            <a:endParaRPr lang="ru-RU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 pruning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6252" y="6093296"/>
            <a:ext cx="638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Двунаправленный 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 с отсечениями по </a:t>
            </a:r>
            <a:r>
              <a:rPr lang="en-US" dirty="0" smtClean="0"/>
              <a:t>Reach.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nodes (TN)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96744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nodes (TN)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кратчайшие маршруты в/из региона проходят только через точки доступа.</a:t>
            </a:r>
          </a:p>
          <a:p>
            <a:r>
              <a:rPr lang="ru-RU" dirty="0" smtClean="0"/>
              <a:t>Карты обычно удаётся разбить на регионы так, что в среднем у региона 10 точек доступа.</a:t>
            </a:r>
          </a:p>
          <a:p>
            <a:r>
              <a:rPr lang="ru-RU" dirty="0" smtClean="0"/>
              <a:t>Пар точек доступа из разных регионов немного, пути можно запомнить.</a:t>
            </a:r>
          </a:p>
          <a:p>
            <a:r>
              <a:rPr lang="ru-RU" dirty="0" smtClean="0"/>
              <a:t>Внутри каждого региона быстро ищем путь от заданной точки до всех точек доступа.</a:t>
            </a:r>
          </a:p>
          <a:p>
            <a:r>
              <a:rPr lang="ru-RU" dirty="0" smtClean="0"/>
              <a:t>Поиск пути между точками из разных регионов сводится к просмотру таблицы размера 10х10: </a:t>
            </a:r>
            <a:r>
              <a:rPr lang="en-US" dirty="0" smtClean="0"/>
              <a:t>D(</a:t>
            </a:r>
            <a:r>
              <a:rPr lang="en-US" dirty="0" err="1" smtClean="0"/>
              <a:t>i,j</a:t>
            </a:r>
            <a:r>
              <a:rPr lang="en-US" dirty="0" smtClean="0"/>
              <a:t>)=dist(s,TN1i)+dist(TN1i,TN2j)+dist(TN2j,t).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Миллионы или десятки миллионов вершин</a:t>
            </a:r>
          </a:p>
          <a:p>
            <a:r>
              <a:rPr lang="ru-RU" dirty="0" smtClean="0"/>
              <a:t>Десятки миллионов рёбер (обычно в 1.5-3 раза больше, чем вершин)</a:t>
            </a:r>
          </a:p>
          <a:p>
            <a:r>
              <a:rPr lang="ru-RU" dirty="0" smtClean="0"/>
              <a:t>Хотим тратить менее миллисекунды при обработке на сервере, менее 0.1 секунды на мобильном устройстве</a:t>
            </a:r>
          </a:p>
          <a:p>
            <a:r>
              <a:rPr lang="ru-RU" dirty="0" smtClean="0"/>
              <a:t>Следовательно, можем просмотреть лишь несколько сотен вершин.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графа дорог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784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3316" y="5661248"/>
            <a:ext cx="7859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Северо-запад США, </a:t>
            </a:r>
            <a:r>
              <a:rPr lang="en-US" dirty="0" smtClean="0"/>
              <a:t>1.6M </a:t>
            </a:r>
            <a:r>
              <a:rPr lang="ru-RU" dirty="0" smtClean="0"/>
              <a:t>вершин</a:t>
            </a:r>
            <a:r>
              <a:rPr lang="en-US" dirty="0" smtClean="0"/>
              <a:t>, </a:t>
            </a:r>
            <a:r>
              <a:rPr lang="en-US" dirty="0"/>
              <a:t>3.8M </a:t>
            </a:r>
            <a:r>
              <a:rPr lang="ru-RU" dirty="0" smtClean="0"/>
              <a:t>дуг.</a:t>
            </a:r>
          </a:p>
          <a:p>
            <a:pPr algn="ctr"/>
            <a:r>
              <a:rPr lang="ru-RU" dirty="0" smtClean="0"/>
              <a:t>Изображена плотность вершин в пикселе. Рёбер </a:t>
            </a:r>
            <a:r>
              <a:rPr lang="ru-RU" dirty="0" smtClean="0"/>
              <a:t>на изображении вообще </a:t>
            </a:r>
            <a:r>
              <a:rPr lang="ru-RU" dirty="0" smtClean="0"/>
              <a:t>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алгоритмы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для точного поиска кратчайшего пути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da-DK" dirty="0"/>
              <a:t>• Arc flags [Lauther 04, </a:t>
            </a:r>
            <a:r>
              <a:rPr lang="da-DK" dirty="0" smtClean="0"/>
              <a:t>Kohler </a:t>
            </a:r>
            <a:r>
              <a:rPr lang="da-DK" dirty="0"/>
              <a:t>et al. 06].</a:t>
            </a:r>
          </a:p>
          <a:p>
            <a:pPr>
              <a:buNone/>
            </a:pPr>
            <a:r>
              <a:rPr lang="en-US" dirty="0"/>
              <a:t>• A∗ with landmarks [Goldberg &amp; Harrelson 05].</a:t>
            </a:r>
          </a:p>
          <a:p>
            <a:pPr>
              <a:buNone/>
            </a:pPr>
            <a:r>
              <a:rPr lang="en-US" dirty="0"/>
              <a:t>• Reach [</a:t>
            </a:r>
            <a:r>
              <a:rPr lang="en-US" dirty="0" err="1"/>
              <a:t>Gutman</a:t>
            </a:r>
            <a:r>
              <a:rPr lang="en-US" dirty="0"/>
              <a:t> 04, Goldberg et al. 06].</a:t>
            </a:r>
          </a:p>
          <a:p>
            <a:pPr>
              <a:buNone/>
            </a:pPr>
            <a:r>
              <a:rPr lang="en-US" dirty="0"/>
              <a:t>• Highway [Sanders &amp; </a:t>
            </a:r>
            <a:r>
              <a:rPr lang="en-US" dirty="0" err="1"/>
              <a:t>Schultes</a:t>
            </a:r>
            <a:r>
              <a:rPr lang="en-US" dirty="0"/>
              <a:t> 05] and </a:t>
            </a:r>
            <a:r>
              <a:rPr lang="en-US" dirty="0" smtClean="0"/>
              <a:t>contraction [</a:t>
            </a:r>
            <a:r>
              <a:rPr lang="en-US" dirty="0" err="1" smtClean="0"/>
              <a:t>Geisberger</a:t>
            </a:r>
            <a:r>
              <a:rPr lang="en-US" dirty="0" smtClean="0"/>
              <a:t> 08</a:t>
            </a:r>
            <a:r>
              <a:rPr lang="en-US" dirty="0"/>
              <a:t>] hierarchies.</a:t>
            </a:r>
          </a:p>
          <a:p>
            <a:pPr>
              <a:buNone/>
            </a:pPr>
            <a:r>
              <a:rPr lang="da-DK" dirty="0"/>
              <a:t>• Transit nodes [Bast et al. 06].</a:t>
            </a:r>
          </a:p>
          <a:p>
            <a:pPr>
              <a:buNone/>
            </a:pPr>
            <a:r>
              <a:rPr lang="en-US" dirty="0"/>
              <a:t>• Combinations (pruning and directing algorithms).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сканирования (1963)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каждой вершины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ru-RU" dirty="0" smtClean="0"/>
              <a:t>храним «метку» (расстояние) </a:t>
            </a:r>
            <a:r>
              <a:rPr lang="en-US" dirty="0" smtClean="0"/>
              <a:t>d(v</a:t>
            </a:r>
            <a:r>
              <a:rPr lang="en-US" dirty="0"/>
              <a:t>) </a:t>
            </a:r>
            <a:r>
              <a:rPr lang="ru-RU" dirty="0" smtClean="0"/>
              <a:t>и статус </a:t>
            </a:r>
            <a:r>
              <a:rPr lang="en-US" dirty="0" smtClean="0"/>
              <a:t>S(v</a:t>
            </a:r>
            <a:r>
              <a:rPr lang="en-US" dirty="0"/>
              <a:t>) ∈ {unreached, labeled, scanned}.</a:t>
            </a:r>
          </a:p>
          <a:p>
            <a:pPr>
              <a:buNone/>
            </a:pPr>
            <a:r>
              <a:rPr lang="ru-RU" dirty="0" smtClean="0"/>
              <a:t>Сначала все вершины имеют статус</a:t>
            </a:r>
            <a:r>
              <a:rPr lang="en-US" dirty="0" smtClean="0"/>
              <a:t> unreached</a:t>
            </a:r>
            <a:r>
              <a:rPr lang="ru-RU" dirty="0" smtClean="0"/>
              <a:t>, расстояние от источника</a:t>
            </a:r>
            <a:r>
              <a:rPr lang="en-US" dirty="0" smtClean="0"/>
              <a:t> </a:t>
            </a:r>
            <a:r>
              <a:rPr lang="ru-RU" dirty="0" smtClean="0"/>
              <a:t>до них </a:t>
            </a:r>
            <a:r>
              <a:rPr lang="en-US" dirty="0" smtClean="0"/>
              <a:t>d(v</a:t>
            </a:r>
            <a:r>
              <a:rPr lang="en-US" dirty="0"/>
              <a:t>) = </a:t>
            </a:r>
            <a:r>
              <a:rPr lang="ru-RU" dirty="0" smtClean="0"/>
              <a:t>+</a:t>
            </a:r>
            <a:r>
              <a:rPr lang="en-US" dirty="0" smtClean="0"/>
              <a:t>∞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ru-RU" dirty="0" smtClean="0"/>
              <a:t>Когда</a:t>
            </a:r>
            <a:r>
              <a:rPr lang="en-US" dirty="0" smtClean="0"/>
              <a:t> d(v</a:t>
            </a:r>
            <a:r>
              <a:rPr lang="en-US" dirty="0"/>
              <a:t>) </a:t>
            </a:r>
            <a:r>
              <a:rPr lang="ru-RU" dirty="0" smtClean="0"/>
              <a:t>уменьшается</a:t>
            </a:r>
            <a:r>
              <a:rPr lang="en-US" dirty="0" smtClean="0"/>
              <a:t>, </a:t>
            </a:r>
            <a:r>
              <a:rPr lang="en-US" dirty="0"/>
              <a:t>v </a:t>
            </a:r>
            <a:r>
              <a:rPr lang="ru-RU" dirty="0" smtClean="0"/>
              <a:t>получает статус</a:t>
            </a:r>
            <a:r>
              <a:rPr lang="en-US" dirty="0" smtClean="0"/>
              <a:t> </a:t>
            </a:r>
            <a:r>
              <a:rPr lang="en-US" dirty="0"/>
              <a:t>labeled.</a:t>
            </a:r>
          </a:p>
          <a:p>
            <a:pPr>
              <a:buNone/>
            </a:pPr>
            <a:r>
              <a:rPr lang="ru-RU" dirty="0" smtClean="0"/>
              <a:t>Начинаем с уменьшения </a:t>
            </a:r>
            <a:r>
              <a:rPr lang="en-US" dirty="0" smtClean="0"/>
              <a:t>d(v)</a:t>
            </a:r>
            <a:r>
              <a:rPr lang="ru-RU" dirty="0" smtClean="0"/>
              <a:t> для </a:t>
            </a:r>
            <a:r>
              <a:rPr lang="ru-RU" dirty="0" smtClean="0">
                <a:solidFill>
                  <a:srgbClr val="FF0000"/>
                </a:solidFill>
              </a:rPr>
              <a:t>некоторых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ru-RU" dirty="0" smtClean="0"/>
              <a:t>Пока есть вершины </a:t>
            </a:r>
            <a:r>
              <a:rPr lang="en-US" dirty="0" smtClean="0"/>
              <a:t>labeled, </a:t>
            </a:r>
            <a:r>
              <a:rPr lang="ru-RU" dirty="0" smtClean="0"/>
              <a:t>выбрать </a:t>
            </a:r>
            <a:r>
              <a:rPr lang="ru-RU" dirty="0" smtClean="0">
                <a:solidFill>
                  <a:srgbClr val="FF0000"/>
                </a:solidFill>
              </a:rPr>
              <a:t>одну из них </a:t>
            </a:r>
            <a:r>
              <a:rPr lang="ru-RU" dirty="0" smtClean="0"/>
              <a:t>и обработать. Вершина получает статус </a:t>
            </a:r>
            <a:r>
              <a:rPr lang="en-US" dirty="0" smtClean="0"/>
              <a:t>scanned.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Обработка отмеченной вершины</a:t>
            </a:r>
            <a:r>
              <a:rPr lang="en-US" dirty="0" smtClean="0"/>
              <a:t> v</a:t>
            </a:r>
            <a:r>
              <a:rPr lang="ru-RU" dirty="0" smtClean="0"/>
              <a:t>: для каждой дуги</a:t>
            </a:r>
            <a:r>
              <a:rPr lang="en-US" dirty="0" smtClean="0"/>
              <a:t> (</a:t>
            </a:r>
            <a:r>
              <a:rPr lang="en-US" dirty="0" err="1" smtClean="0"/>
              <a:t>v,w</a:t>
            </a:r>
            <a:r>
              <a:rPr lang="en-US" dirty="0" smtClean="0"/>
              <a:t>),</a:t>
            </a:r>
            <a:r>
              <a:rPr lang="ru-RU" dirty="0" smtClean="0"/>
              <a:t> если</a:t>
            </a:r>
            <a:r>
              <a:rPr lang="pl-PL" dirty="0" smtClean="0"/>
              <a:t> d(w) &gt; d(v)+ℓ(v,w)</a:t>
            </a:r>
            <a:r>
              <a:rPr lang="ru-RU" dirty="0" smtClean="0"/>
              <a:t>,</a:t>
            </a:r>
            <a:r>
              <a:rPr lang="pl-PL" dirty="0" smtClean="0"/>
              <a:t> </a:t>
            </a:r>
            <a:r>
              <a:rPr lang="ru-RU" dirty="0" smtClean="0"/>
              <a:t>то</a:t>
            </a:r>
            <a:r>
              <a:rPr lang="pl-PL" dirty="0" smtClean="0"/>
              <a:t> d(w) = d(v)+ℓ(v,w).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Начинать можно по-разному.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Выбирать можно по-разному.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Критерий останова надо аккуратно определять.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 (1959)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Ищем путь из вершины </a:t>
            </a:r>
            <a:r>
              <a:rPr lang="en-US" dirty="0" smtClean="0"/>
              <a:t>s </a:t>
            </a:r>
            <a:r>
              <a:rPr lang="ru-RU" dirty="0" smtClean="0"/>
              <a:t>в вершину </a:t>
            </a:r>
            <a:r>
              <a:rPr lang="en-US" dirty="0" smtClean="0"/>
              <a:t>t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Начинаем обработку с вершины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d(s) = </a:t>
            </a:r>
            <a:r>
              <a:rPr lang="ru-RU" dirty="0" smtClean="0">
                <a:solidFill>
                  <a:srgbClr val="FF0000"/>
                </a:solidFill>
              </a:rPr>
              <a:t>0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 каждом шаге обрабатываем вершину с минимальной меткой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Останавливаемся, когда для обработки выбрана вершина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pPr>
              <a:buNone/>
            </a:pPr>
            <a:r>
              <a:rPr lang="ru-RU" dirty="0" smtClean="0"/>
              <a:t>Сложность линейна относительно размера просмотренного подграфа.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Дейкстры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093296"/>
            <a:ext cx="666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Классический 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 просмотрел почти все вершины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00200"/>
            <a:ext cx="8784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Модификации </a:t>
            </a:r>
            <a:r>
              <a:rPr lang="ru-RU" dirty="0" err="1" smtClean="0"/>
              <a:t>Дейкстры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Обратный 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:</a:t>
            </a:r>
          </a:p>
          <a:p>
            <a:pPr lvl="1">
              <a:buNone/>
            </a:pPr>
            <a:r>
              <a:rPr lang="ru-RU" dirty="0" smtClean="0"/>
              <a:t>начинаем сканировать от финальной вершины </a:t>
            </a:r>
            <a:r>
              <a:rPr lang="en-US" dirty="0" smtClean="0"/>
              <a:t>t</a:t>
            </a:r>
            <a:r>
              <a:rPr lang="ru-RU" dirty="0" smtClean="0"/>
              <a:t> (переориентируем ребра ориентированного графа)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Двунаправленный алгоритм </a:t>
            </a:r>
            <a:r>
              <a:rPr lang="ru-RU" dirty="0" err="1" smtClean="0"/>
              <a:t>Дейкстры</a:t>
            </a:r>
            <a:r>
              <a:rPr lang="ru-RU" dirty="0" smtClean="0"/>
              <a:t>:</a:t>
            </a:r>
          </a:p>
          <a:p>
            <a:pPr lvl="1">
              <a:buNone/>
            </a:pPr>
            <a:r>
              <a:rPr lang="ru-RU" dirty="0" smtClean="0"/>
              <a:t>одновременно начинаем искать от вершин </a:t>
            </a:r>
            <a:r>
              <a:rPr lang="en-US" dirty="0" smtClean="0"/>
              <a:t>s </a:t>
            </a:r>
            <a:r>
              <a:rPr lang="ru-RU" dirty="0" smtClean="0"/>
              <a:t>и </a:t>
            </a:r>
            <a:r>
              <a:rPr lang="en-US" dirty="0" smtClean="0"/>
              <a:t>t</a:t>
            </a:r>
            <a:r>
              <a:rPr lang="ru-RU" dirty="0" smtClean="0"/>
              <a:t>, нетривиальный критерий останова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1255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Особенности поиска кратчайшего пути</vt:lpstr>
      <vt:lpstr>Постановка задачи</vt:lpstr>
      <vt:lpstr>Масштаб задачи</vt:lpstr>
      <vt:lpstr>Пример графа дорог</vt:lpstr>
      <vt:lpstr>Современные алгоритмы</vt:lpstr>
      <vt:lpstr>Метод сканирования (1963)</vt:lpstr>
      <vt:lpstr>Алгоритм Дейкстры (1959)</vt:lpstr>
      <vt:lpstr>Алгоритм Дейкстры</vt:lpstr>
      <vt:lpstr>Модификации Дейкстры</vt:lpstr>
      <vt:lpstr>Критерий останова</vt:lpstr>
      <vt:lpstr>Двунаправленный алгоритм Дейкстры</vt:lpstr>
      <vt:lpstr>Сокращение перебора</vt:lpstr>
      <vt:lpstr>Популярные идеи</vt:lpstr>
      <vt:lpstr>Contraction Hierarchies</vt:lpstr>
      <vt:lpstr>Contraction Hierarchies</vt:lpstr>
      <vt:lpstr>Contraction Hierarchies</vt:lpstr>
      <vt:lpstr>Reach pruning</vt:lpstr>
      <vt:lpstr>Reach pruning [Gutman 04]</vt:lpstr>
      <vt:lpstr>Reach pruning</vt:lpstr>
      <vt:lpstr>Доработка идеи</vt:lpstr>
      <vt:lpstr>Доработка идеи</vt:lpstr>
      <vt:lpstr>Reach pruning</vt:lpstr>
      <vt:lpstr>Transit nodes (TN)</vt:lpstr>
      <vt:lpstr>Transit nodes (TN)</vt:lpstr>
      <vt:lpstr>Слайд 25</vt:lpstr>
    </vt:vector>
  </TitlesOfParts>
  <Company>default,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поиска кратчайшего пути</dc:title>
  <dc:creator>AIM</dc:creator>
  <cp:lastModifiedBy>AIM</cp:lastModifiedBy>
  <cp:revision>66</cp:revision>
  <dcterms:created xsi:type="dcterms:W3CDTF">2010-09-23T08:10:20Z</dcterms:created>
  <dcterms:modified xsi:type="dcterms:W3CDTF">2011-03-29T10:20:13Z</dcterms:modified>
</cp:coreProperties>
</file>